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323" r:id="rId3"/>
    <p:sldId id="324" r:id="rId4"/>
    <p:sldId id="325" r:id="rId5"/>
    <p:sldId id="334" r:id="rId6"/>
    <p:sldId id="335" r:id="rId7"/>
    <p:sldId id="336" r:id="rId8"/>
    <p:sldId id="326" r:id="rId9"/>
    <p:sldId id="282" r:id="rId10"/>
    <p:sldId id="31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73" autoAdjust="0"/>
  </p:normalViewPr>
  <p:slideViewPr>
    <p:cSldViewPr>
      <p:cViewPr varScale="1">
        <p:scale>
          <a:sx n="19" d="100"/>
          <a:sy n="19" d="100"/>
        </p:scale>
        <p:origin x="42" y="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5DCCB-C9D0-4B44-9676-7BFE87C6AE24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DCB9A-9F0F-4C00-BD51-410E8CA4D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7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E9FED-348E-4218-B0F2-86E6C22A3AF9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36C9-8A28-4D74-884E-7304ADC77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42852"/>
            <a:ext cx="6400800" cy="428628"/>
          </a:xfrm>
        </p:spPr>
        <p:txBody>
          <a:bodyPr>
            <a:normAutofit fontScale="85000" lnSpcReduction="20000"/>
          </a:bodyPr>
          <a:lstStyle/>
          <a:p>
            <a:endParaRPr lang="ru-RU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http://www.kaluga-gov.ru/images/1%285%2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3482578"/>
            <a:ext cx="4500562" cy="33754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164305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428736"/>
            <a:ext cx="7887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3200" b="1" kern="1400" dirty="0" smtClean="0"/>
          </a:p>
          <a:p>
            <a:pPr lvl="0" algn="ctr"/>
            <a:r>
              <a:rPr lang="ru-RU" sz="3200" b="1" kern="1400" dirty="0" smtClean="0"/>
              <a:t>Рабочая программа воспитания</a:t>
            </a:r>
            <a:r>
              <a:rPr lang="ru-RU" sz="3200" b="1" kern="1400" dirty="0" smtClean="0"/>
              <a:t>. Модуль «Работа с родителями»</a:t>
            </a:r>
            <a:endParaRPr lang="ru-RU" sz="3200" b="1" kern="1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621508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6215082"/>
            <a:ext cx="195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ноября 2022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/>
          </a:p>
          <a:p>
            <a:pPr algn="ctr">
              <a:buNone/>
            </a:pPr>
            <a:r>
              <a:rPr lang="ru-RU" sz="5400" b="1" dirty="0" smtClean="0"/>
              <a:t>Благодарю за внимание !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549275"/>
            <a:ext cx="8964612" cy="5257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/>
              <a:t>		Концепция модернизации российского образования  подчеркивает исключительную роль семьи в решении задач воспитания</a:t>
            </a:r>
          </a:p>
          <a:p>
            <a:pPr algn="ctr" eaLnBrk="1" hangingPunct="1">
              <a:buFontTx/>
              <a:buNone/>
            </a:pPr>
            <a:endParaRPr lang="ru-RU" sz="28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		</a:t>
            </a:r>
            <a:r>
              <a:rPr lang="ru-RU" sz="2800" u="sng" dirty="0" smtClean="0">
                <a:solidFill>
                  <a:srgbClr val="CC0000"/>
                </a:solidFill>
              </a:rPr>
              <a:t>Права и обязанности родителей</a:t>
            </a:r>
            <a:r>
              <a:rPr lang="ru-RU" sz="2800" dirty="0" smtClean="0"/>
              <a:t> определены: </a:t>
            </a:r>
          </a:p>
          <a:p>
            <a:pPr eaLnBrk="1" hangingPunct="1"/>
            <a:r>
              <a:rPr lang="ru-RU" sz="2800" dirty="0" smtClean="0"/>
              <a:t>в статьях 38, 43 Конституции Российской Федерации;</a:t>
            </a:r>
          </a:p>
          <a:p>
            <a:pPr eaLnBrk="1" hangingPunct="1"/>
            <a:r>
              <a:rPr lang="ru-RU" sz="2800" dirty="0" smtClean="0"/>
              <a:t>в главе 12 Семейного кодекса Российской Федерации;</a:t>
            </a:r>
          </a:p>
          <a:p>
            <a:pPr eaLnBrk="1" hangingPunct="1"/>
            <a:r>
              <a:rPr lang="ru-RU" sz="2800" dirty="0" smtClean="0"/>
              <a:t>в статьях 17, 18, 19, 52 Закона Российской Федерации “Об образовании”.</a:t>
            </a:r>
          </a:p>
          <a:p>
            <a:pPr eaLnBrk="1" hangingPunct="1">
              <a:buFontTx/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82244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5818187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000099"/>
                </a:solidFill>
                <a:latin typeface="Times New Roman" pitchFamily="18" charset="0"/>
              </a:rPr>
              <a:t>“Родители являются первыми педагогами. Они обязаны заложить основы физического, интеллектуального и нравственного развития личности ребёнка уже в младенческом возрасте”. </a:t>
            </a:r>
            <a:br>
              <a:rPr lang="ru-RU" sz="4000" smtClean="0">
                <a:solidFill>
                  <a:srgbClr val="000099"/>
                </a:solidFill>
                <a:latin typeface="Times New Roman" pitchFamily="18" charset="0"/>
              </a:rPr>
            </a:br>
            <a:r>
              <a:rPr lang="ru-RU" smtClean="0">
                <a:solidFill>
                  <a:srgbClr val="000099"/>
                </a:solidFill>
              </a:rPr>
              <a:t/>
            </a:r>
            <a:br>
              <a:rPr lang="ru-RU" smtClean="0">
                <a:solidFill>
                  <a:srgbClr val="000099"/>
                </a:solidFill>
              </a:rPr>
            </a:br>
            <a:r>
              <a:rPr lang="ru-RU" sz="2400" i="1" smtClean="0">
                <a:solidFill>
                  <a:srgbClr val="000099"/>
                </a:solidFill>
                <a:latin typeface="Times New Roman" pitchFamily="18" charset="0"/>
              </a:rPr>
              <a:t>Закон Российской Федерации “Об образовании”</a:t>
            </a:r>
            <a:r>
              <a:rPr lang="ru-RU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01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>
                <a:solidFill>
                  <a:srgbClr val="000066"/>
                </a:solidFill>
              </a:rPr>
              <a:t>Задача учителя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497639" cy="5329237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ru-RU" sz="2800" dirty="0" smtClean="0"/>
              <a:t>– 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</a:rPr>
              <a:t>помочь родителям осознать свою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itchFamily="18" charset="0"/>
              </a:rPr>
              <a:t>родительско</a:t>
            </a:r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</a:rPr>
              <a:t>-воспитательную миссию</a:t>
            </a:r>
            <a:r>
              <a:rPr lang="ru-RU" sz="2800" i="1" dirty="0" smtClean="0">
                <a:latin typeface="Times New Roman" pitchFamily="18" charset="0"/>
              </a:rPr>
              <a:t>, как величайшую ответственность за будущее ребёнка. Важно и то, что воспитание учащихся в школе и воспитание в семье – это единый неразрывный процесс. </a:t>
            </a:r>
          </a:p>
          <a:p>
            <a:pPr eaLnBrk="1" hangingPunct="1">
              <a:buFontTx/>
              <a:buNone/>
            </a:pPr>
            <a:endParaRPr lang="ru-RU" sz="2800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800" i="1" dirty="0" smtClean="0"/>
              <a:t>	</a:t>
            </a:r>
            <a:r>
              <a:rPr lang="ru-RU" sz="2800" i="1" dirty="0" smtClean="0">
                <a:solidFill>
                  <a:srgbClr val="000066"/>
                </a:solidFill>
                <a:latin typeface="Times New Roman" pitchFamily="18" charset="0"/>
              </a:rPr>
              <a:t>Педагогический союз учителя и родителей – могучая воспитательная сила. </a:t>
            </a:r>
          </a:p>
          <a:p>
            <a:pPr eaLnBrk="1" hangingPunct="1">
              <a:buFontTx/>
              <a:buNone/>
            </a:pPr>
            <a:endParaRPr lang="ru-RU" sz="2800" i="1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800" i="1" dirty="0" smtClean="0">
                <a:solidFill>
                  <a:srgbClr val="000066"/>
                </a:solidFill>
                <a:latin typeface="Times New Roman" pitchFamily="18" charset="0"/>
              </a:rPr>
              <a:t>“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Без семьи мы – я имею в виду школу – были бы бессильны” (В.А. Сухомлинский) </a:t>
            </a:r>
          </a:p>
        </p:txBody>
      </p:sp>
    </p:spTree>
    <p:extLst>
      <p:ext uri="{BB962C8B-B14F-4D97-AF65-F5344CB8AC3E}">
        <p14:creationId xmlns:p14="http://schemas.microsoft.com/office/powerpoint/2010/main" val="16175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 txBox="1">
            <a:spLocks noGrp="1"/>
          </p:cNvSpPr>
          <p:nvPr>
            <p:ph idx="1"/>
          </p:nvPr>
        </p:nvSpPr>
        <p:spPr>
          <a:xfrm>
            <a:off x="262676" y="1628800"/>
            <a:ext cx="8229600" cy="2985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0" algn="just">
              <a:lnSpc>
                <a:spcPct val="115100"/>
              </a:lnSpc>
              <a:spcBef>
                <a:spcPts val="100"/>
              </a:spcBef>
              <a:buClr>
                <a:srgbClr val="353535"/>
              </a:buClr>
              <a:buNone/>
              <a:tabLst>
                <a:tab pos="355600" algn="l"/>
              </a:tabLst>
            </a:pPr>
            <a:r>
              <a:rPr lang="ru-RU" sz="2000" b="1" dirty="0"/>
              <a:t>Система</a:t>
            </a:r>
            <a:r>
              <a:rPr lang="ru-RU" sz="2000" b="1" spc="-85" dirty="0"/>
              <a:t> </a:t>
            </a:r>
            <a:r>
              <a:rPr lang="ru-RU" sz="2000" b="1" dirty="0"/>
              <a:t>работы</a:t>
            </a:r>
            <a:r>
              <a:rPr lang="ru-RU" sz="2000" b="1" spc="-100" dirty="0"/>
              <a:t> </a:t>
            </a:r>
            <a:r>
              <a:rPr lang="ru-RU" sz="2000" b="1" dirty="0"/>
              <a:t>с</a:t>
            </a:r>
            <a:r>
              <a:rPr lang="ru-RU" sz="2000" b="1" spc="-60" dirty="0"/>
              <a:t> </a:t>
            </a:r>
            <a:r>
              <a:rPr lang="ru-RU" sz="2000" b="1" dirty="0"/>
              <a:t>родителями</a:t>
            </a:r>
            <a:r>
              <a:rPr lang="ru-RU" sz="2000" b="1" spc="-55" dirty="0"/>
              <a:t> </a:t>
            </a:r>
            <a:r>
              <a:rPr lang="ru-RU" sz="2000" b="1" spc="-10" dirty="0"/>
              <a:t>выстраивается </a:t>
            </a:r>
            <a:r>
              <a:rPr lang="ru-RU" sz="2000" b="1" dirty="0"/>
              <a:t>на</a:t>
            </a:r>
            <a:r>
              <a:rPr lang="ru-RU" sz="2000" b="1" spc="-25" dirty="0"/>
              <a:t> </a:t>
            </a:r>
            <a:r>
              <a:rPr lang="ru-RU" sz="2000" b="1" dirty="0"/>
              <a:t>решении</a:t>
            </a:r>
            <a:r>
              <a:rPr lang="ru-RU" sz="2000" b="1" spc="-20" dirty="0"/>
              <a:t> </a:t>
            </a:r>
            <a:r>
              <a:rPr lang="ru-RU" sz="2000" b="1" dirty="0"/>
              <a:t>следующих</a:t>
            </a:r>
            <a:r>
              <a:rPr lang="ru-RU" sz="2000" b="1" spc="-30" dirty="0"/>
              <a:t> </a:t>
            </a:r>
            <a:r>
              <a:rPr lang="ru-RU" sz="2000" b="1" spc="-10" dirty="0"/>
              <a:t>задач:</a:t>
            </a:r>
          </a:p>
          <a:p>
            <a:pPr marL="355600" marR="5080" indent="-342900" algn="just">
              <a:lnSpc>
                <a:spcPct val="115100"/>
              </a:lnSpc>
              <a:spcBef>
                <a:spcPts val="100"/>
              </a:spcBef>
              <a:buClr>
                <a:srgbClr val="353535"/>
              </a:buClr>
              <a:buAutoNum type="arabicPeriod"/>
              <a:tabLst>
                <a:tab pos="355600" algn="l"/>
              </a:tabLst>
            </a:pPr>
            <a:r>
              <a:rPr sz="2000" dirty="0" err="1" smtClean="0">
                <a:latin typeface="Times New Roman"/>
                <a:cs typeface="Times New Roman"/>
              </a:rPr>
              <a:t>Повышение</a:t>
            </a:r>
            <a:r>
              <a:rPr sz="2000" spc="355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педагогической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культуры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родителей,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пополнение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арсенала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их </a:t>
            </a:r>
            <a:r>
              <a:rPr sz="2000" dirty="0">
                <a:latin typeface="Times New Roman"/>
                <a:cs typeface="Times New Roman"/>
              </a:rPr>
              <a:t>знаний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общим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конкретным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вопросам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воспитания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ребёнка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семье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и </a:t>
            </a:r>
            <a:r>
              <a:rPr sz="2000" spc="-10" dirty="0">
                <a:latin typeface="Times New Roman"/>
                <a:cs typeface="Times New Roman"/>
              </a:rPr>
              <a:t>школе.</a:t>
            </a:r>
            <a:endParaRPr sz="2000" dirty="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14999"/>
              </a:lnSpc>
              <a:spcBef>
                <a:spcPts val="994"/>
              </a:spcBef>
              <a:buClr>
                <a:srgbClr val="353535"/>
              </a:buClr>
              <a:buAutoNum type="arabicPeriod"/>
              <a:tabLst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Вовлечение</a:t>
            </a:r>
            <a:r>
              <a:rPr sz="2000" spc="2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родителей</a:t>
            </a:r>
            <a:r>
              <a:rPr sz="2000" spc="2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2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совместную</a:t>
            </a:r>
            <a:r>
              <a:rPr sz="2000" spc="21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детьми</a:t>
            </a:r>
            <a:r>
              <a:rPr sz="2000" spc="2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10" dirty="0">
                <a:latin typeface="Times New Roman"/>
                <a:cs typeface="Times New Roman"/>
              </a:rPr>
              <a:t> </a:t>
            </a:r>
            <a:r>
              <a:rPr sz="2000" dirty="0" err="1" smtClean="0">
                <a:latin typeface="Times New Roman"/>
                <a:cs typeface="Times New Roman"/>
              </a:rPr>
              <a:t>педагогами</a:t>
            </a:r>
            <a:r>
              <a:rPr sz="2000" spc="21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учебно-</a:t>
            </a:r>
            <a:r>
              <a:rPr sz="2000" dirty="0" err="1" smtClean="0">
                <a:latin typeface="Times New Roman"/>
                <a:cs typeface="Times New Roman"/>
              </a:rPr>
              <a:t>познавательную</a:t>
            </a:r>
            <a:r>
              <a:rPr sz="2000" dirty="0" smtClean="0">
                <a:latin typeface="Times New Roman"/>
                <a:cs typeface="Times New Roman"/>
              </a:rPr>
              <a:t>,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35" dirty="0" err="1" smtClean="0">
                <a:latin typeface="Times New Roman"/>
                <a:cs typeface="Times New Roman"/>
              </a:rPr>
              <a:t>культурно-</a:t>
            </a:r>
            <a:r>
              <a:rPr sz="2000" dirty="0" err="1" smtClean="0">
                <a:latin typeface="Times New Roman"/>
                <a:cs typeface="Times New Roman"/>
              </a:rPr>
              <a:t>досуговую</a:t>
            </a:r>
            <a:r>
              <a:rPr sz="2000" dirty="0" smtClean="0">
                <a:latin typeface="Times New Roman"/>
                <a:cs typeface="Times New Roman"/>
              </a:rPr>
              <a:t>,</a:t>
            </a:r>
            <a:r>
              <a:rPr lang="ru-RU" sz="2000" spc="45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общественно-</a:t>
            </a:r>
            <a:r>
              <a:rPr sz="2000" dirty="0" err="1" smtClean="0">
                <a:latin typeface="Times New Roman"/>
                <a:cs typeface="Times New Roman"/>
              </a:rPr>
              <a:t>полезную</a:t>
            </a:r>
            <a:r>
              <a:rPr sz="2000" spc="465" dirty="0" smtClean="0">
                <a:latin typeface="Times New Roman"/>
                <a:cs typeface="Times New Roman"/>
              </a:rPr>
              <a:t> </a:t>
            </a:r>
            <a:r>
              <a:rPr sz="2000" spc="-50" dirty="0" smtClean="0">
                <a:latin typeface="Times New Roman"/>
                <a:cs typeface="Times New Roman"/>
              </a:rPr>
              <a:t>и </a:t>
            </a:r>
            <a:r>
              <a:rPr sz="2000" spc="-10" dirty="0">
                <a:latin typeface="Times New Roman"/>
                <a:cs typeface="Times New Roman"/>
              </a:rPr>
              <a:t>спортивно-</a:t>
            </a:r>
            <a:r>
              <a:rPr sz="2000" dirty="0">
                <a:latin typeface="Times New Roman"/>
                <a:cs typeface="Times New Roman"/>
              </a:rPr>
              <a:t>оздоровительную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деятельность</a:t>
            </a:r>
            <a:r>
              <a:rPr sz="2000" spc="-10" dirty="0" smtClean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251520" y="4583110"/>
            <a:ext cx="87560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937385" algn="l"/>
                <a:tab pos="3903979" algn="l"/>
                <a:tab pos="5220335" algn="l"/>
                <a:tab pos="6133465" algn="l"/>
                <a:tab pos="7670165" algn="l"/>
              </a:tabLst>
            </a:pPr>
            <a:r>
              <a:rPr sz="2000" spc="-25" dirty="0">
                <a:solidFill>
                  <a:srgbClr val="353535"/>
                </a:solidFill>
                <a:latin typeface="Times New Roman"/>
                <a:cs typeface="Times New Roman"/>
              </a:rPr>
              <a:t>3.</a:t>
            </a:r>
            <a:r>
              <a:rPr sz="2000"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Презентация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положительного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 err="1" smtClean="0">
                <a:latin typeface="Times New Roman"/>
                <a:cs typeface="Times New Roman"/>
              </a:rPr>
              <a:t>семейного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опыта</a:t>
            </a:r>
            <a:r>
              <a:rPr sz="2000" spc="-10" dirty="0" smtClean="0">
                <a:latin typeface="Times New Roman"/>
                <a:cs typeface="Times New Roman"/>
              </a:rPr>
              <a:t>,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организация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семейных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219199" y="4774167"/>
            <a:ext cx="6658609" cy="146113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470"/>
              </a:spcBef>
            </a:pPr>
            <a:r>
              <a:rPr sz="2000" dirty="0">
                <a:latin typeface="Times New Roman"/>
                <a:cs typeface="Times New Roman"/>
              </a:rPr>
              <a:t>мастерских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родительского </a:t>
            </a:r>
            <a:r>
              <a:rPr sz="2000" spc="-10" dirty="0">
                <a:latin typeface="Times New Roman"/>
                <a:cs typeface="Times New Roman"/>
              </a:rPr>
              <a:t>лектория.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75"/>
              </a:spcBef>
              <a:buClr>
                <a:srgbClr val="353535"/>
              </a:buClr>
              <a:buAutoNum type="arabicPeriod" startAt="4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Совершенствование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форм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взаимодействия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школа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семья.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55"/>
              </a:spcBef>
              <a:buClr>
                <a:srgbClr val="353535"/>
              </a:buClr>
              <a:buAutoNum type="arabicPeriod" startAt="4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Помощь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родителям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детям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ОВЗ.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-2124744" y="116632"/>
            <a:ext cx="11017224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9945" marR="5080" indent="-1450975">
              <a:lnSpc>
                <a:spcPct val="100000"/>
              </a:lnSpc>
              <a:spcBef>
                <a:spcPts val="105"/>
              </a:spcBef>
            </a:pPr>
            <a:r>
              <a:rPr lang="ru-RU" sz="2800" b="1" dirty="0" smtClean="0">
                <a:solidFill>
                  <a:srgbClr val="FF0000"/>
                </a:solidFill>
              </a:rPr>
              <a:t>            Рабочая программа воспитания.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Инвариантный модуль «Работа с родителями»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endParaRPr sz="2800" b="1" spc="-10" dirty="0"/>
          </a:p>
        </p:txBody>
      </p:sp>
    </p:spTree>
    <p:extLst>
      <p:ext uri="{BB962C8B-B14F-4D97-AF65-F5344CB8AC3E}">
        <p14:creationId xmlns:p14="http://schemas.microsoft.com/office/powerpoint/2010/main" val="337214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pc="-1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групповом </a:t>
            </a:r>
            <a:r>
              <a:rPr lang="ru-RU" spc="-1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уровне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idx="1"/>
          </p:nvPr>
        </p:nvSpPr>
        <p:spPr>
          <a:xfrm>
            <a:off x="395536" y="1124744"/>
            <a:ext cx="8568952" cy="503407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1095"/>
              </a:spcBef>
              <a:buNone/>
            </a:pPr>
            <a:r>
              <a:rPr sz="2000" dirty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spc="345" dirty="0">
                <a:solidFill>
                  <a:srgbClr val="353535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Участие</a:t>
            </a:r>
            <a:r>
              <a:rPr sz="20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родителей</a:t>
            </a:r>
            <a:r>
              <a:rPr sz="2000" b="1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в</a:t>
            </a:r>
            <a:r>
              <a:rPr sz="2000" b="1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управлении</a:t>
            </a:r>
            <a:r>
              <a:rPr sz="2000" b="1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школой:</a:t>
            </a:r>
            <a:endParaRPr sz="2000" dirty="0"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994"/>
              </a:spcBef>
              <a:buNone/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Совет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школы,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общешкольный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404040"/>
                </a:solidFill>
                <a:latin typeface="Times New Roman"/>
                <a:cs typeface="Times New Roman"/>
              </a:rPr>
              <a:t>родительский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комитет</a:t>
            </a:r>
            <a:r>
              <a:rPr lang="ru-RU" sz="20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994"/>
              </a:spcBef>
              <a:buNone/>
            </a:pPr>
            <a:endParaRPr sz="2000" dirty="0">
              <a:latin typeface="Times New Roman"/>
              <a:cs typeface="Times New Roman"/>
            </a:endParaRPr>
          </a:p>
          <a:p>
            <a:pPr marL="12700" marR="135255" indent="0">
              <a:lnSpc>
                <a:spcPct val="100000"/>
              </a:lnSpc>
              <a:spcBef>
                <a:spcPts val="1010"/>
              </a:spcBef>
              <a:buNone/>
            </a:pPr>
            <a:r>
              <a:rPr sz="2000" dirty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spc="330" dirty="0">
                <a:solidFill>
                  <a:srgbClr val="353535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Вовлечение</a:t>
            </a:r>
            <a:r>
              <a:rPr sz="2000" b="1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родителей</a:t>
            </a:r>
            <a:r>
              <a:rPr sz="2000" b="1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законных</a:t>
            </a:r>
            <a:r>
              <a:rPr sz="2000"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представителей</a:t>
            </a:r>
            <a:r>
              <a:rPr sz="2000" b="1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школьников</a:t>
            </a:r>
            <a:r>
              <a:rPr sz="2000"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404040"/>
                </a:solidFill>
                <a:latin typeface="Times New Roman"/>
                <a:cs typeface="Times New Roman"/>
              </a:rPr>
              <a:t>в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образовательный</a:t>
            </a:r>
            <a:r>
              <a:rPr sz="2000" b="1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процесс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sz="2000" dirty="0"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994"/>
              </a:spcBef>
              <a:buNone/>
            </a:pP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Родительские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собрания,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ru-RU" sz="20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с</a:t>
            </a:r>
            <a:r>
              <a:rPr sz="200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емейные</a:t>
            </a:r>
            <a:r>
              <a:rPr sz="2000" spc="-2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клубы,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родительские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дни,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родительские</a:t>
            </a:r>
            <a:endParaRPr sz="2000" dirty="0"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форумы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при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школьном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интернет-сайте</a:t>
            </a:r>
            <a:r>
              <a:rPr lang="ru-RU" sz="20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sz="2000" dirty="0"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sz="2000" dirty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spc="330" dirty="0">
                <a:solidFill>
                  <a:srgbClr val="353535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Повышение</a:t>
            </a:r>
            <a:r>
              <a:rPr sz="2000" b="1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психолого–педагогической</a:t>
            </a:r>
            <a:r>
              <a:rPr sz="2000" b="1" spc="-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компетентности</a:t>
            </a:r>
            <a:r>
              <a:rPr sz="20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imes New Roman"/>
                <a:cs typeface="Times New Roman"/>
              </a:rPr>
              <a:t>родителей</a:t>
            </a:r>
            <a:r>
              <a:rPr sz="20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sz="2000" dirty="0">
              <a:latin typeface="Times New Roman"/>
              <a:cs typeface="Times New Roman"/>
            </a:endParaRPr>
          </a:p>
          <a:p>
            <a:pPr marL="0" marR="5080" indent="0">
              <a:lnSpc>
                <a:spcPct val="100000"/>
              </a:lnSpc>
              <a:spcBef>
                <a:spcPts val="1010"/>
              </a:spcBef>
              <a:buNone/>
              <a:tabLst>
                <a:tab pos="1384300" algn="l"/>
              </a:tabLst>
            </a:pPr>
            <a:r>
              <a:rPr sz="2000" spc="-10" dirty="0" err="1">
                <a:solidFill>
                  <a:srgbClr val="404040"/>
                </a:solidFill>
                <a:latin typeface="Times New Roman"/>
                <a:cs typeface="Times New Roman"/>
              </a:rPr>
              <a:t>Родительские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конференции</a:t>
            </a:r>
            <a:r>
              <a:rPr sz="20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;</a:t>
            </a:r>
            <a:r>
              <a:rPr sz="2000" spc="14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Педагогические</a:t>
            </a:r>
            <a:r>
              <a:rPr sz="20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студии,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проводимые</a:t>
            </a:r>
            <a:r>
              <a:rPr sz="2000" spc="-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классным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руководителем</a:t>
            </a:r>
            <a:r>
              <a:rPr sz="2000" spc="-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или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психологом;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виртуальные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консультации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специалистов </a:t>
            </a:r>
            <a:r>
              <a:rPr sz="2000" spc="-50" dirty="0">
                <a:solidFill>
                  <a:srgbClr val="404040"/>
                </a:solidFill>
                <a:latin typeface="Times New Roman"/>
                <a:cs typeface="Times New Roman"/>
              </a:rPr>
              <a:t>и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педагогов;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	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комплекс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мероприятий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по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совместному</a:t>
            </a:r>
            <a:r>
              <a:rPr sz="20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(родители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и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учащиеся) </a:t>
            </a:r>
            <a:r>
              <a:rPr sz="2000" spc="-20" dirty="0" err="1">
                <a:solidFill>
                  <a:srgbClr val="404040"/>
                </a:solidFill>
                <a:latin typeface="Times New Roman"/>
                <a:cs typeface="Times New Roman"/>
              </a:rPr>
              <a:t>благоустройству</a:t>
            </a:r>
            <a:r>
              <a:rPr sz="20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solidFill>
                  <a:srgbClr val="404040"/>
                </a:solidFill>
                <a:latin typeface="Times New Roman"/>
                <a:cs typeface="Times New Roman"/>
              </a:rPr>
              <a:t>территорий</a:t>
            </a:r>
            <a:r>
              <a:rPr lang="ru-RU" sz="20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7110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4000" spc="-5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индивидуальном</a:t>
            </a:r>
            <a:r>
              <a:rPr sz="4000" spc="-25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10" dirty="0">
                <a:uFill>
                  <a:solidFill>
                    <a:srgbClr val="178DBA"/>
                  </a:solidFill>
                </a:uFill>
                <a:latin typeface="Times New Roman" pitchFamily="18" charset="0"/>
                <a:cs typeface="Times New Roman" pitchFamily="18" charset="0"/>
              </a:rPr>
              <a:t>уровне:</a:t>
            </a:r>
            <a:endParaRPr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idx="1"/>
          </p:nvPr>
        </p:nvSpPr>
        <p:spPr>
          <a:xfrm>
            <a:off x="25760" y="1268760"/>
            <a:ext cx="8671384" cy="49632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r>
              <a:rPr sz="1800" spc="-50" dirty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dirty="0"/>
              <a:t>Работа</a:t>
            </a:r>
            <a:r>
              <a:rPr sz="2000" spc="-55" dirty="0"/>
              <a:t> </a:t>
            </a:r>
            <a:r>
              <a:rPr sz="2000" dirty="0"/>
              <a:t>специалистов</a:t>
            </a:r>
            <a:r>
              <a:rPr sz="2000" spc="-25" dirty="0"/>
              <a:t> </a:t>
            </a:r>
            <a:r>
              <a:rPr sz="2000" dirty="0"/>
              <a:t>по</a:t>
            </a:r>
            <a:r>
              <a:rPr sz="2000" spc="-45" dirty="0"/>
              <a:t> </a:t>
            </a:r>
            <a:r>
              <a:rPr sz="2000" dirty="0"/>
              <a:t>запросу</a:t>
            </a:r>
            <a:r>
              <a:rPr sz="2000" spc="-40" dirty="0"/>
              <a:t> </a:t>
            </a:r>
            <a:r>
              <a:rPr sz="2000" dirty="0"/>
              <a:t>родителей</a:t>
            </a:r>
            <a:r>
              <a:rPr sz="2000" spc="10" dirty="0"/>
              <a:t> </a:t>
            </a:r>
            <a:r>
              <a:rPr sz="2000" dirty="0"/>
              <a:t>для</a:t>
            </a:r>
            <a:r>
              <a:rPr sz="2000" spc="-45" dirty="0"/>
              <a:t> </a:t>
            </a:r>
            <a:r>
              <a:rPr sz="2000" dirty="0" err="1"/>
              <a:t>решения</a:t>
            </a:r>
            <a:r>
              <a:rPr sz="2000" spc="-20" dirty="0"/>
              <a:t> </a:t>
            </a:r>
            <a:r>
              <a:rPr sz="2000" spc="-10" dirty="0" err="1" smtClean="0"/>
              <a:t>острых</a:t>
            </a:r>
            <a:r>
              <a:rPr lang="ru-RU" sz="2000" spc="-10" dirty="0" smtClean="0"/>
              <a:t> </a:t>
            </a:r>
            <a:r>
              <a:rPr sz="2000" dirty="0" err="1" smtClean="0"/>
              <a:t>конфликтных</a:t>
            </a:r>
            <a:r>
              <a:rPr sz="2000" spc="-30" dirty="0" smtClean="0"/>
              <a:t> </a:t>
            </a:r>
            <a:r>
              <a:rPr sz="2000" spc="-10" dirty="0" err="1"/>
              <a:t>ситуаций</a:t>
            </a:r>
            <a:r>
              <a:rPr sz="2000" spc="-10" dirty="0" smtClean="0"/>
              <a:t>;</a:t>
            </a: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r>
              <a:rPr sz="2000" spc="-50" dirty="0" smtClean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dirty="0"/>
              <a:t>Участие</a:t>
            </a:r>
            <a:r>
              <a:rPr sz="2000" spc="-40" dirty="0"/>
              <a:t> </a:t>
            </a:r>
            <a:r>
              <a:rPr sz="2000" dirty="0"/>
              <a:t>родителей</a:t>
            </a:r>
            <a:r>
              <a:rPr sz="2000" spc="-10" dirty="0"/>
              <a:t> </a:t>
            </a:r>
            <a:r>
              <a:rPr sz="2000" dirty="0"/>
              <a:t>в</a:t>
            </a:r>
            <a:r>
              <a:rPr sz="2000" spc="-30" dirty="0"/>
              <a:t> </a:t>
            </a:r>
            <a:r>
              <a:rPr sz="2000" dirty="0"/>
              <a:t>педагогических</a:t>
            </a:r>
            <a:r>
              <a:rPr sz="2000" spc="-15" dirty="0"/>
              <a:t> </a:t>
            </a:r>
            <a:r>
              <a:rPr sz="2000" dirty="0"/>
              <a:t>консилиумах,</a:t>
            </a:r>
            <a:r>
              <a:rPr sz="2000" spc="-15" dirty="0"/>
              <a:t> </a:t>
            </a:r>
            <a:r>
              <a:rPr sz="2000" dirty="0"/>
              <a:t>собираемых</a:t>
            </a:r>
            <a:r>
              <a:rPr sz="2000" spc="-20" dirty="0"/>
              <a:t> </a:t>
            </a:r>
            <a:r>
              <a:rPr sz="2000" spc="-50" dirty="0"/>
              <a:t>в </a:t>
            </a:r>
            <a:r>
              <a:rPr sz="2000" dirty="0"/>
              <a:t>случае</a:t>
            </a:r>
            <a:r>
              <a:rPr sz="2000" spc="-35" dirty="0"/>
              <a:t> </a:t>
            </a:r>
            <a:r>
              <a:rPr sz="2000" dirty="0"/>
              <a:t>возникновения</a:t>
            </a:r>
            <a:r>
              <a:rPr sz="2000" spc="-20" dirty="0"/>
              <a:t> </a:t>
            </a:r>
            <a:r>
              <a:rPr sz="2000" dirty="0"/>
              <a:t>острых</a:t>
            </a:r>
            <a:r>
              <a:rPr sz="2000" spc="-25" dirty="0"/>
              <a:t> </a:t>
            </a:r>
            <a:r>
              <a:rPr sz="2000" dirty="0"/>
              <a:t>проблем,</a:t>
            </a:r>
            <a:r>
              <a:rPr sz="2000" spc="-15" dirty="0"/>
              <a:t> </a:t>
            </a:r>
            <a:r>
              <a:rPr sz="2000" dirty="0"/>
              <a:t>связанных</a:t>
            </a:r>
            <a:r>
              <a:rPr sz="2000" spc="-25" dirty="0"/>
              <a:t> </a:t>
            </a:r>
            <a:r>
              <a:rPr sz="2000" dirty="0"/>
              <a:t>с</a:t>
            </a:r>
            <a:r>
              <a:rPr sz="2000" spc="-25" dirty="0"/>
              <a:t> </a:t>
            </a:r>
            <a:r>
              <a:rPr sz="2000" dirty="0"/>
              <a:t>обучением </a:t>
            </a:r>
            <a:r>
              <a:rPr sz="2000" spc="-50" dirty="0"/>
              <a:t>и </a:t>
            </a:r>
            <a:r>
              <a:rPr sz="2000" dirty="0"/>
              <a:t>воспитанием</a:t>
            </a:r>
            <a:r>
              <a:rPr sz="2000" spc="-45" dirty="0"/>
              <a:t> </a:t>
            </a:r>
            <a:r>
              <a:rPr sz="2000" dirty="0"/>
              <a:t>конкретного</a:t>
            </a:r>
            <a:r>
              <a:rPr sz="2000" spc="-40" dirty="0"/>
              <a:t> </a:t>
            </a:r>
            <a:r>
              <a:rPr sz="2000" spc="-10" dirty="0" err="1"/>
              <a:t>ребенка</a:t>
            </a:r>
            <a:r>
              <a:rPr sz="2000" spc="-10" dirty="0" smtClean="0"/>
              <a:t>;</a:t>
            </a: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r>
              <a:rPr sz="2000" spc="-50" dirty="0" smtClean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dirty="0"/>
              <a:t>Помощь</a:t>
            </a:r>
            <a:r>
              <a:rPr sz="2000" spc="-25" dirty="0"/>
              <a:t> </a:t>
            </a:r>
            <a:r>
              <a:rPr sz="2000" dirty="0"/>
              <a:t>со</a:t>
            </a:r>
            <a:r>
              <a:rPr sz="2000" spc="-35" dirty="0"/>
              <a:t> </a:t>
            </a:r>
            <a:r>
              <a:rPr sz="2000" dirty="0"/>
              <a:t>стороны</a:t>
            </a:r>
            <a:r>
              <a:rPr sz="2000" spc="-5" dirty="0"/>
              <a:t> </a:t>
            </a:r>
            <a:r>
              <a:rPr sz="2000" dirty="0"/>
              <a:t>родителей</a:t>
            </a:r>
            <a:r>
              <a:rPr sz="2000" spc="10" dirty="0"/>
              <a:t> </a:t>
            </a:r>
            <a:r>
              <a:rPr sz="2000" dirty="0"/>
              <a:t>в</a:t>
            </a:r>
            <a:r>
              <a:rPr sz="2000" spc="-25" dirty="0"/>
              <a:t> </a:t>
            </a:r>
            <a:r>
              <a:rPr sz="2000" dirty="0"/>
              <a:t>подготовке</a:t>
            </a:r>
            <a:r>
              <a:rPr sz="2000" spc="-30" dirty="0"/>
              <a:t> </a:t>
            </a:r>
            <a:r>
              <a:rPr sz="2000" dirty="0"/>
              <a:t>и</a:t>
            </a:r>
            <a:r>
              <a:rPr sz="2000" spc="-15" dirty="0"/>
              <a:t> </a:t>
            </a:r>
            <a:r>
              <a:rPr sz="2000" spc="-10" dirty="0" err="1" smtClean="0"/>
              <a:t>проведении</a:t>
            </a:r>
            <a:r>
              <a:rPr lang="ru-RU" sz="2000" spc="-10" dirty="0" smtClean="0"/>
              <a:t> </a:t>
            </a:r>
            <a:r>
              <a:rPr sz="2000" dirty="0" err="1" smtClean="0"/>
              <a:t>общешкольных</a:t>
            </a:r>
            <a:r>
              <a:rPr sz="2000" spc="-30" dirty="0" smtClean="0"/>
              <a:t> </a:t>
            </a:r>
            <a:r>
              <a:rPr sz="2000" dirty="0"/>
              <a:t>и</a:t>
            </a:r>
            <a:r>
              <a:rPr sz="2000" spc="-20" dirty="0"/>
              <a:t> </a:t>
            </a:r>
            <a:r>
              <a:rPr sz="2000" dirty="0"/>
              <a:t>внутриклассных</a:t>
            </a:r>
            <a:r>
              <a:rPr sz="2000" spc="-20" dirty="0"/>
              <a:t> </a:t>
            </a:r>
            <a:r>
              <a:rPr sz="2000" dirty="0"/>
              <a:t>мероприятий</a:t>
            </a:r>
            <a:r>
              <a:rPr sz="2000" spc="10" dirty="0"/>
              <a:t> </a:t>
            </a:r>
            <a:r>
              <a:rPr sz="2000" spc="-10" dirty="0"/>
              <a:t>воспитательной </a:t>
            </a:r>
            <a:r>
              <a:rPr sz="2000" spc="-10" dirty="0" err="1"/>
              <a:t>направленности</a:t>
            </a:r>
            <a:r>
              <a:rPr sz="2000" spc="-10" dirty="0" smtClean="0"/>
              <a:t>;</a:t>
            </a: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r>
              <a:rPr sz="2000" spc="-50" dirty="0" smtClean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dirty="0"/>
              <a:t>Индивидуальное</a:t>
            </a:r>
            <a:r>
              <a:rPr sz="2000" spc="-45" dirty="0"/>
              <a:t> </a:t>
            </a:r>
            <a:r>
              <a:rPr sz="2000" dirty="0"/>
              <a:t>консультирование</a:t>
            </a:r>
            <a:r>
              <a:rPr sz="2000" spc="-25" dirty="0"/>
              <a:t> </a:t>
            </a:r>
            <a:r>
              <a:rPr sz="2000" dirty="0"/>
              <a:t>c</a:t>
            </a:r>
            <a:r>
              <a:rPr sz="2000" spc="-45" dirty="0"/>
              <a:t> </a:t>
            </a:r>
            <a:r>
              <a:rPr sz="2000" dirty="0"/>
              <a:t>целью</a:t>
            </a:r>
            <a:r>
              <a:rPr sz="2000" spc="-25" dirty="0"/>
              <a:t> </a:t>
            </a:r>
            <a:r>
              <a:rPr sz="2000" spc="-10" dirty="0"/>
              <a:t>координации </a:t>
            </a:r>
            <a:r>
              <a:rPr sz="2000" dirty="0"/>
              <a:t>воспитательных</a:t>
            </a:r>
            <a:r>
              <a:rPr sz="2000" spc="-25" dirty="0"/>
              <a:t> </a:t>
            </a:r>
            <a:r>
              <a:rPr sz="2000" dirty="0"/>
              <a:t>усилий</a:t>
            </a:r>
            <a:r>
              <a:rPr sz="2000" spc="-15" dirty="0"/>
              <a:t> </a:t>
            </a:r>
            <a:r>
              <a:rPr sz="2000" dirty="0"/>
              <a:t>педагогов</a:t>
            </a:r>
            <a:r>
              <a:rPr sz="2000" spc="-30" dirty="0"/>
              <a:t> </a:t>
            </a:r>
            <a:r>
              <a:rPr sz="2000" dirty="0"/>
              <a:t>и</a:t>
            </a:r>
            <a:r>
              <a:rPr sz="2000" spc="-30" dirty="0"/>
              <a:t> </a:t>
            </a:r>
            <a:r>
              <a:rPr sz="2000" spc="-10" dirty="0" err="1"/>
              <a:t>родителей</a:t>
            </a:r>
            <a:r>
              <a:rPr sz="2000" spc="-10" dirty="0" smtClean="0"/>
              <a:t>.</a:t>
            </a: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endParaRPr lang="ru-RU" sz="2000" spc="-10" dirty="0" smtClean="0"/>
          </a:p>
          <a:p>
            <a:pPr marL="800100" indent="-357188" algn="just">
              <a:lnSpc>
                <a:spcPts val="2055"/>
              </a:lnSpc>
              <a:spcBef>
                <a:spcPts val="100"/>
              </a:spcBef>
              <a:buNone/>
              <a:tabLst>
                <a:tab pos="1773555" algn="l"/>
              </a:tabLst>
            </a:pPr>
            <a:r>
              <a:rPr sz="2000" spc="-50" dirty="0" smtClean="0">
                <a:solidFill>
                  <a:srgbClr val="353535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353535"/>
                </a:solidFill>
                <a:latin typeface="Times New Roman"/>
                <a:cs typeface="Times New Roman"/>
              </a:rPr>
              <a:t>	</a:t>
            </a:r>
            <a:r>
              <a:rPr sz="2000" dirty="0"/>
              <a:t>Индивидуальные</a:t>
            </a:r>
            <a:r>
              <a:rPr sz="2000" spc="-35" dirty="0"/>
              <a:t> </a:t>
            </a:r>
            <a:r>
              <a:rPr sz="2000" dirty="0"/>
              <a:t>консультации</a:t>
            </a:r>
            <a:r>
              <a:rPr sz="2000" spc="-35" dirty="0"/>
              <a:t> </a:t>
            </a:r>
            <a:r>
              <a:rPr sz="2000" dirty="0"/>
              <a:t>родителей</a:t>
            </a:r>
            <a:r>
              <a:rPr sz="2000" spc="-10" dirty="0"/>
              <a:t> </a:t>
            </a:r>
            <a:r>
              <a:rPr sz="2000" dirty="0"/>
              <a:t>или</a:t>
            </a:r>
            <a:r>
              <a:rPr sz="2000" spc="-20" dirty="0"/>
              <a:t> </a:t>
            </a:r>
            <a:r>
              <a:rPr sz="2000" spc="-10" dirty="0"/>
              <a:t>законных </a:t>
            </a:r>
            <a:r>
              <a:rPr sz="2000" dirty="0"/>
              <a:t>представителей</a:t>
            </a:r>
            <a:r>
              <a:rPr sz="2000" spc="20" dirty="0"/>
              <a:t> </a:t>
            </a:r>
            <a:r>
              <a:rPr sz="2000" dirty="0"/>
              <a:t>школьников</a:t>
            </a:r>
            <a:r>
              <a:rPr sz="2000" spc="-40" dirty="0"/>
              <a:t> </a:t>
            </a:r>
            <a:r>
              <a:rPr sz="2000" dirty="0"/>
              <a:t>со</a:t>
            </a:r>
            <a:r>
              <a:rPr sz="2000" spc="-20" dirty="0"/>
              <a:t> </a:t>
            </a:r>
            <a:r>
              <a:rPr sz="2000" dirty="0" err="1"/>
              <a:t>школьными</a:t>
            </a:r>
            <a:r>
              <a:rPr sz="2000" spc="-20" dirty="0"/>
              <a:t> </a:t>
            </a:r>
            <a:r>
              <a:rPr sz="2000" spc="-10" dirty="0" err="1" smtClean="0"/>
              <a:t>специалистами</a:t>
            </a:r>
            <a:r>
              <a:rPr sz="2000" spc="-10" dirty="0" smtClean="0"/>
              <a:t>,</a:t>
            </a:r>
            <a:r>
              <a:rPr lang="ru-RU" sz="2000" spc="-10" dirty="0" smtClean="0"/>
              <a:t> </a:t>
            </a:r>
            <a:r>
              <a:rPr sz="2000" dirty="0" err="1" smtClean="0"/>
              <a:t>педагогами</a:t>
            </a:r>
            <a:r>
              <a:rPr sz="2000" dirty="0" smtClean="0"/>
              <a:t>,</a:t>
            </a:r>
            <a:r>
              <a:rPr sz="2000" spc="-25" dirty="0" smtClean="0"/>
              <a:t> </a:t>
            </a:r>
            <a:r>
              <a:rPr sz="2000" dirty="0"/>
              <a:t>администрацией c</a:t>
            </a:r>
            <a:r>
              <a:rPr sz="2000" spc="-25" dirty="0"/>
              <a:t> </a:t>
            </a:r>
            <a:r>
              <a:rPr sz="2000" dirty="0"/>
              <a:t>целью</a:t>
            </a:r>
            <a:r>
              <a:rPr sz="2000" spc="-25" dirty="0"/>
              <a:t> </a:t>
            </a:r>
            <a:r>
              <a:rPr sz="2000" dirty="0" err="1"/>
              <a:t>координации</a:t>
            </a:r>
            <a:r>
              <a:rPr sz="2000" spc="-20" dirty="0"/>
              <a:t> </a:t>
            </a:r>
            <a:r>
              <a:rPr sz="2000" spc="-10" dirty="0" err="1" smtClean="0"/>
              <a:t>совместных</a:t>
            </a:r>
            <a:r>
              <a:rPr lang="ru-RU" sz="2000" spc="-10" dirty="0" smtClean="0"/>
              <a:t> </a:t>
            </a:r>
            <a:r>
              <a:rPr sz="2000" dirty="0" err="1" smtClean="0"/>
              <a:t>усилий</a:t>
            </a:r>
            <a:r>
              <a:rPr sz="2000" spc="-30" dirty="0" smtClean="0"/>
              <a:t> </a:t>
            </a:r>
            <a:r>
              <a:rPr sz="2000" dirty="0"/>
              <a:t>педагогов</a:t>
            </a:r>
            <a:r>
              <a:rPr sz="2000" spc="-35" dirty="0"/>
              <a:t> </a:t>
            </a:r>
            <a:r>
              <a:rPr sz="2000" dirty="0"/>
              <a:t>и</a:t>
            </a:r>
            <a:r>
              <a:rPr sz="2000" spc="-35" dirty="0"/>
              <a:t> </a:t>
            </a:r>
            <a:r>
              <a:rPr sz="2000" dirty="0"/>
              <a:t>родителей</a:t>
            </a:r>
            <a:r>
              <a:rPr sz="2000" spc="10" dirty="0"/>
              <a:t> </a:t>
            </a:r>
            <a:r>
              <a:rPr sz="2000" dirty="0"/>
              <a:t>по</a:t>
            </a:r>
            <a:r>
              <a:rPr sz="2000" spc="-45" dirty="0"/>
              <a:t> </a:t>
            </a:r>
            <a:r>
              <a:rPr sz="2000" dirty="0"/>
              <a:t>вопросам</a:t>
            </a:r>
            <a:r>
              <a:rPr sz="2000" spc="-45" dirty="0"/>
              <a:t> </a:t>
            </a:r>
            <a:r>
              <a:rPr sz="2000" dirty="0"/>
              <a:t>реализации</a:t>
            </a:r>
            <a:r>
              <a:rPr sz="2000" spc="5" dirty="0"/>
              <a:t> </a:t>
            </a:r>
            <a:r>
              <a:rPr sz="2000" dirty="0"/>
              <a:t>ФГОС</a:t>
            </a:r>
            <a:r>
              <a:rPr sz="2000" spc="-40" dirty="0"/>
              <a:t> </a:t>
            </a:r>
            <a:r>
              <a:rPr sz="2000" spc="-25" dirty="0"/>
              <a:t>ОО.</a:t>
            </a:r>
          </a:p>
        </p:txBody>
      </p:sp>
    </p:spTree>
    <p:extLst>
      <p:ext uri="{BB962C8B-B14F-4D97-AF65-F5344CB8AC3E}">
        <p14:creationId xmlns:p14="http://schemas.microsoft.com/office/powerpoint/2010/main" val="123332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642938" y="857250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   </a:t>
            </a:r>
            <a:r>
              <a:rPr lang="ru-RU" smtClean="0">
                <a:solidFill>
                  <a:srgbClr val="C00000"/>
                </a:solidFill>
              </a:rPr>
              <a:t>Прежде чем решить проблему ребенка, надо решить проблему взрослого,</a:t>
            </a:r>
            <a:endParaRPr lang="ru-RU" smtClean="0"/>
          </a:p>
          <a:p>
            <a:pPr algn="ctr" eaLnBrk="1" hangingPunct="1">
              <a:buFontTx/>
              <a:buNone/>
            </a:pPr>
            <a:r>
              <a:rPr lang="ru-RU" smtClean="0"/>
              <a:t> а она состоит в том, что родители, порой, не компетентны в вопросах воспитания и психологии, не знают возрастных особенностей детей и подростков, или не серьезно относятся ко всему тому, что происходит с их детьми.</a:t>
            </a:r>
          </a:p>
        </p:txBody>
      </p:sp>
    </p:spTree>
    <p:extLst>
      <p:ext uri="{BB962C8B-B14F-4D97-AF65-F5344CB8AC3E}">
        <p14:creationId xmlns:p14="http://schemas.microsoft.com/office/powerpoint/2010/main" val="14398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hlinkClick r:id="" action="ppaction://noaction"/>
          </p:cNvPr>
          <p:cNvSpPr/>
          <p:nvPr/>
        </p:nvSpPr>
        <p:spPr>
          <a:xfrm>
            <a:off x="428596" y="1643050"/>
            <a:ext cx="36433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Партнерство. Коллегиальная модель организационного поведения родителей</a:t>
            </a:r>
            <a:endParaRPr lang="ru-RU" sz="2000" b="1" dirty="0"/>
          </a:p>
        </p:txBody>
      </p:sp>
      <p:sp>
        <p:nvSpPr>
          <p:cNvPr id="7" name="Прямоугольник 6">
            <a:hlinkClick r:id="" action="ppaction://noaction"/>
          </p:cNvPr>
          <p:cNvSpPr/>
          <p:nvPr/>
        </p:nvSpPr>
        <p:spPr>
          <a:xfrm>
            <a:off x="4786314" y="1571612"/>
            <a:ext cx="3643338" cy="15716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Психолого-педагогическое сопровождение родителей</a:t>
            </a:r>
            <a:endParaRPr lang="ru-RU" sz="2000" b="1" dirty="0"/>
          </a:p>
        </p:txBody>
      </p:sp>
      <p:sp>
        <p:nvSpPr>
          <p:cNvPr id="8" name="Прямоугольник 7">
            <a:hlinkClick r:id="" action="ppaction://noaction"/>
          </p:cNvPr>
          <p:cNvSpPr/>
          <p:nvPr/>
        </p:nvSpPr>
        <p:spPr>
          <a:xfrm>
            <a:off x="428596" y="3857628"/>
            <a:ext cx="3643338" cy="164307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Профилактика </a:t>
            </a:r>
          </a:p>
          <a:p>
            <a:pPr algn="ctr"/>
            <a:r>
              <a:rPr lang="ru-RU" sz="2000" b="1" dirty="0" smtClean="0"/>
              <a:t>правонарушений </a:t>
            </a:r>
            <a:endParaRPr lang="ru-RU" sz="2000" b="1" dirty="0"/>
          </a:p>
        </p:txBody>
      </p:sp>
      <p:sp>
        <p:nvSpPr>
          <p:cNvPr id="9" name="Прямоугольник 8">
            <a:hlinkClick r:id="" action="ppaction://noaction"/>
          </p:cNvPr>
          <p:cNvSpPr/>
          <p:nvPr/>
        </p:nvSpPr>
        <p:spPr>
          <a:xfrm>
            <a:off x="4786314" y="3857628"/>
            <a:ext cx="3786214" cy="164307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Совместная </a:t>
            </a:r>
          </a:p>
          <a:p>
            <a:pPr algn="ctr"/>
            <a:r>
              <a:rPr lang="ru-RU" sz="2000" b="1" dirty="0" smtClean="0"/>
              <a:t>проектная деятельность</a:t>
            </a:r>
            <a:endParaRPr lang="ru-RU" sz="2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296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 3</vt:lpstr>
      <vt:lpstr>Тема Office</vt:lpstr>
      <vt:lpstr> </vt:lpstr>
      <vt:lpstr>Презентация PowerPoint</vt:lpstr>
      <vt:lpstr>“Родители являются первыми педагогами. Они обязаны заложить основы физического, интеллектуального и нравственного развития личности ребёнка уже в младенческом возрасте”.   Закон Российской Федерации “Об образовании” </vt:lpstr>
      <vt:lpstr>Задача учителя</vt:lpstr>
      <vt:lpstr>            Рабочая программа воспитания. Инвариантный модуль «Работа с родителями» </vt:lpstr>
      <vt:lpstr>На групповом уровне</vt:lpstr>
      <vt:lpstr>На индивидуальном уровне: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</cp:lastModifiedBy>
  <cp:revision>97</cp:revision>
  <dcterms:created xsi:type="dcterms:W3CDTF">2012-10-20T09:33:59Z</dcterms:created>
  <dcterms:modified xsi:type="dcterms:W3CDTF">2022-10-31T08:56:34Z</dcterms:modified>
</cp:coreProperties>
</file>